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britannica.com/EBchecked/topic/885370/Salt-March" Type="http://schemas.openxmlformats.org/officeDocument/2006/relationships/hyperlink" TargetMode="External" Id="rId4"/><Relationship Target="http://jeffsmithrevolutionshonors.blogspot.com/2011/04/significance-of-gandhis-salt-march.html" Type="http://schemas.openxmlformats.org/officeDocument/2006/relationships/hyperlink" TargetMode="External" Id="rId3"/><Relationship Target="http://thenagain.info/webchron/India/SaltMarch.html" Type="http://schemas.openxmlformats.org/officeDocument/2006/relationships/hyperlink" TargetMode="External" Id="rId6"/><Relationship Target="http://postcolonialstudies.emory.edu/ghandis-salt-march-to-dandi/" Type="http://schemas.openxmlformats.org/officeDocument/2006/relationships/hyperlink" TargetMode="External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>
            <a:off y="-857250" x="0"/>
            <a:ext cy="6000749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>
            <a:off y="53100" x="334400"/>
            <a:ext cy="5036149" cx="85216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39" name="Shape 39"/>
          <p:cNvSpPr/>
          <p:nvPr/>
        </p:nvSpPr>
        <p:spPr>
          <a:xfrm>
            <a:off y="0" x="300325"/>
            <a:ext cy="5087749" cx="85433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lang="en"/>
              <a:t>After The Salt March</a:t>
            </a:r>
          </a:p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1200150" x="457200"/>
            <a:ext cy="3170099" cx="2998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Little by little, the followers of Gandhi were thrown in jail. He was then thrown in jail on May 5, 1930. </a:t>
            </a:r>
          </a:p>
        </p:txBody>
      </p:sp>
      <p:sp>
        <p:nvSpPr>
          <p:cNvPr id="46" name="Shape 46"/>
          <p:cNvSpPr/>
          <p:nvPr/>
        </p:nvSpPr>
        <p:spPr>
          <a:xfrm>
            <a:off y="1185000" x="3899600"/>
            <a:ext cy="3524499" cx="47871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lang="en"/>
              <a:t>India’s Injustice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130125" x="4130200"/>
            <a:ext cy="3725699" cx="4766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The people of India were under Britain's control. At this time Britain’s ruler, King George, placed many unnecessary taxes on items. In India, he placed the salt tax. </a:t>
            </a:r>
          </a:p>
        </p:txBody>
      </p:sp>
      <p:sp>
        <p:nvSpPr>
          <p:cNvPr id="53" name="Shape 53"/>
          <p:cNvSpPr/>
          <p:nvPr/>
        </p:nvSpPr>
        <p:spPr>
          <a:xfrm>
            <a:off y="1210825" x="116675"/>
            <a:ext cy="3457697" cx="394092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lang="en"/>
              <a:t>Mahatma Gandhi Takes Action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200150" x="457200"/>
            <a:ext cy="3725699" cx="3686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Gandhi gathered 78 men and marched from Sabarmati to Dandi and picked up salt from the ocean to protest the Salt Tax.</a:t>
            </a:r>
          </a:p>
        </p:txBody>
      </p:sp>
      <p:sp>
        <p:nvSpPr>
          <p:cNvPr id="60" name="Shape 60"/>
          <p:cNvSpPr/>
          <p:nvPr/>
        </p:nvSpPr>
        <p:spPr>
          <a:xfrm>
            <a:off y="1315150" x="4332325"/>
            <a:ext cy="3540624" cx="4463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lang="en"/>
              <a:t>Salt March: Success or Failure?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200150" x="4177700"/>
            <a:ext cy="3725699" cx="4509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The Salt March was indeed successful. It made Britain realize how powerful people could be. This eventually led to everyone being released from jail and the tax was let up.</a:t>
            </a:r>
          </a:p>
        </p:txBody>
      </p:sp>
      <p:sp>
        <p:nvSpPr>
          <p:cNvPr id="67" name="Shape 67"/>
          <p:cNvSpPr/>
          <p:nvPr/>
        </p:nvSpPr>
        <p:spPr>
          <a:xfrm>
            <a:off y="1250700" x="457200"/>
            <a:ext cy="3624600" cx="34397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lang="en"/>
              <a:t>Civil Disobedience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1246825" x="293825"/>
            <a:ext cy="3725699" cx="4836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400" lang="en"/>
              <a:t>Civil Disobedience is the refusal to comply with certain laws or to pay taxes and fines, as a peaceful form of political protest. The Satyagraha Salt March is a primary example of civil disobedience. Gandhi disobeyed British laws to have salt by picking up salt at the coast in Dandi.</a:t>
            </a:r>
          </a:p>
        </p:txBody>
      </p:sp>
      <p:sp>
        <p:nvSpPr>
          <p:cNvPr id="74" name="Shape 74"/>
          <p:cNvSpPr/>
          <p:nvPr/>
        </p:nvSpPr>
        <p:spPr>
          <a:xfrm>
            <a:off y="1246837" x="5393900"/>
            <a:ext cy="3664423" cx="31565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lang="en"/>
              <a:t>Works Cited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ln w="9525" cap="flat">
            <a:solidFill>
              <a:srgbClr val="000000"/>
            </a:solidFill>
            <a:prstDash val="dot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 indent="-304800" marL="457200">
              <a:buClr>
                <a:schemeClr val="dk1"/>
              </a:buClr>
              <a:buSzPct val="100000"/>
              <a:buFont typeface="Arial"/>
              <a:buChar char="●"/>
            </a:pPr>
            <a:r>
              <a:rPr sz="1200" lang="en"/>
              <a:t>Smith, Jeff “Significance of Gandhi’s Salt March” 6 Apr. 2011. &lt;</a:t>
            </a:r>
            <a:r>
              <a:rPr u="sng" sz="1200" lang="en">
                <a:solidFill>
                  <a:srgbClr val="000000"/>
                </a:solidFill>
                <a:hlinkClick r:id="rId3"/>
              </a:rPr>
              <a:t>http://jeffsmithrevolutionshonors.blogspot.com/2011/04/significance-of-gandhis-salt-march.html</a:t>
            </a:r>
            <a:r>
              <a:rPr sz="1200" lang="en"/>
              <a:t>&gt;</a:t>
            </a:r>
          </a:p>
          <a:p>
            <a:r>
              <a:t/>
            </a:r>
          </a:p>
          <a:p>
            <a:pPr rtl="0" lvl="0" indent="-3048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1200" lang="en"/>
              <a:t>Pletcher, Kenneth “Salt March” 4 Mar. 2010. </a:t>
            </a:r>
          </a:p>
          <a:p>
            <a:pPr rtl="0" lvl="0" indent="457200">
              <a:buNone/>
            </a:pPr>
            <a:r>
              <a:rPr sz="1200" lang="en">
                <a:solidFill>
                  <a:srgbClr val="000000"/>
                </a:solidFill>
              </a:rPr>
              <a:t>&lt;</a:t>
            </a:r>
            <a:r>
              <a:rPr u="sng" sz="1200" lang="en">
                <a:solidFill>
                  <a:srgbClr val="000000"/>
                </a:solidFill>
                <a:hlinkClick r:id="rId4"/>
              </a:rPr>
              <a:t>http://www.britannica.com/EBchecked/topic/885370/Salt-March</a:t>
            </a:r>
            <a:r>
              <a:rPr sz="1200" lang="en">
                <a:solidFill>
                  <a:srgbClr val="000000"/>
                </a:solidFill>
              </a:rPr>
              <a:t>&gt;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272727"/>
              <a:buFont typeface="Arial"/>
              <a:buChar char="●"/>
            </a:pPr>
            <a:r>
              <a:rPr sz="1100" lang="en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Graham, Scott “Gandhi’s Salt March to Dandi” June 2012. &lt;</a:t>
            </a:r>
            <a:r>
              <a:rPr u="sng" sz="1100" lang="en">
                <a:solidFill>
                  <a:srgbClr val="000000"/>
                </a:solidFill>
                <a:hlinkClick r:id="rId5"/>
              </a:rPr>
              <a:t>http://postcolonialstudies.emory.edu/ghandis-salt-march-to-dandi/</a:t>
            </a:r>
            <a:r>
              <a:rPr sz="1200" lang="en">
                <a:solidFill>
                  <a:srgbClr val="000000"/>
                </a:solidFill>
              </a:rPr>
              <a:t>&gt;</a:t>
            </a:r>
          </a:p>
          <a:p>
            <a:r>
              <a:t/>
            </a:r>
          </a:p>
          <a:p>
            <a:pPr rtl="0" lvl="0" indent="-3048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1200" lang="en">
                <a:solidFill>
                  <a:srgbClr val="000000"/>
                </a:solidFill>
              </a:rPr>
              <a:t>Benner, Alana “The Gandhi Salt March” 12 Sep. 2003. </a:t>
            </a:r>
          </a:p>
          <a:p>
            <a:pPr lvl="0">
              <a:buNone/>
            </a:pPr>
            <a:r>
              <a:rPr sz="1200" lang="en">
                <a:solidFill>
                  <a:srgbClr val="000000"/>
                </a:solidFill>
              </a:rPr>
              <a:t>	&lt;</a:t>
            </a:r>
            <a:r>
              <a:rPr u="sng" sz="1100" lang="en">
                <a:solidFill>
                  <a:srgbClr val="000000"/>
                </a:solidFill>
                <a:hlinkClick r:id="rId6"/>
              </a:rPr>
              <a:t>http://thenagain.info/webchron/India/SaltMarch.html</a:t>
            </a:r>
            <a:r>
              <a:rPr sz="1200" lang="en">
                <a:solidFill>
                  <a:srgbClr val="000000"/>
                </a:solidFill>
              </a:rPr>
              <a:t>&gt;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